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69" r:id="rId2"/>
    <p:sldId id="264" r:id="rId3"/>
    <p:sldId id="280" r:id="rId4"/>
    <p:sldId id="281" r:id="rId5"/>
    <p:sldId id="282" r:id="rId6"/>
    <p:sldId id="279" r:id="rId7"/>
    <p:sldId id="274" r:id="rId8"/>
    <p:sldId id="261" r:id="rId9"/>
    <p:sldId id="278" r:id="rId10"/>
    <p:sldId id="276" r:id="rId11"/>
    <p:sldId id="272" r:id="rId12"/>
  </p:sldIdLst>
  <p:sldSz cx="12192000" cy="6858000"/>
  <p:notesSz cx="6807200" cy="99393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1" userDrawn="1">
          <p15:clr>
            <a:srgbClr val="A4A3A4"/>
          </p15:clr>
        </p15:guide>
        <p15:guide id="2" pos="214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23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4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3" d="100"/>
          <a:sy n="53" d="100"/>
        </p:scale>
        <p:origin x="1986" y="84"/>
      </p:cViewPr>
      <p:guideLst>
        <p:guide orient="horz" pos="3131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059BF1-612F-4DBD-8A41-8CA4C104E932}" type="datetimeFigureOut">
              <a:rPr lang="en-NZ" smtClean="0"/>
              <a:t>18/01/2017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B40F58-D6EE-4040-98A6-3F32127C9EE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8430598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D019EC-493A-4136-88F5-F5F0E54D12CC}" type="datetimeFigureOut">
              <a:rPr lang="en-NZ" smtClean="0"/>
              <a:t>18/01/2017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AD3F9B-0E42-4AC3-9B45-506425F2A52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66296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/>
          <p:cNvSpPr>
            <a:spLocks noGrp="1"/>
          </p:cNvSpPr>
          <p:nvPr>
            <p:ph type="pic" idx="1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8" name="object 2"/>
          <p:cNvSpPr/>
          <p:nvPr userDrawn="1"/>
        </p:nvSpPr>
        <p:spPr>
          <a:xfrm>
            <a:off x="0" y="3886200"/>
            <a:ext cx="12192000" cy="2492886"/>
          </a:xfrm>
          <a:custGeom>
            <a:avLst/>
            <a:gdLst/>
            <a:ahLst/>
            <a:cxnLst/>
            <a:rect l="l" t="t" r="r" b="b"/>
            <a:pathLst>
              <a:path w="20104100" h="1141095">
                <a:moveTo>
                  <a:pt x="0" y="1140949"/>
                </a:moveTo>
                <a:lnTo>
                  <a:pt x="20104099" y="1140949"/>
                </a:lnTo>
                <a:lnTo>
                  <a:pt x="20104099" y="0"/>
                </a:lnTo>
                <a:lnTo>
                  <a:pt x="0" y="0"/>
                </a:lnTo>
                <a:lnTo>
                  <a:pt x="0" y="1140949"/>
                </a:lnTo>
                <a:close/>
              </a:path>
            </a:pathLst>
          </a:custGeom>
          <a:solidFill>
            <a:srgbClr val="FFF1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862538" y="4556045"/>
            <a:ext cx="9144000" cy="1152000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 dirty="0"/>
              <a:t>Module title</a:t>
            </a:r>
            <a:endParaRPr lang="en-N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62538" y="5864591"/>
            <a:ext cx="9144000" cy="403292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rgbClr val="252379"/>
                </a:solidFill>
                <a:latin typeface="Gotham Bold" pitchFamily="50" charset="0"/>
                <a:cs typeface="Gotham Bold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Module x Presentation</a:t>
            </a:r>
            <a:endParaRPr lang="en-NZ" dirty="0"/>
          </a:p>
        </p:txBody>
      </p:sp>
      <p:sp>
        <p:nvSpPr>
          <p:cNvPr id="7" name="Subtitle 2"/>
          <p:cNvSpPr txBox="1">
            <a:spLocks/>
          </p:cNvSpPr>
          <p:nvPr userDrawn="1"/>
        </p:nvSpPr>
        <p:spPr>
          <a:xfrm>
            <a:off x="2862538" y="4034803"/>
            <a:ext cx="9144000" cy="400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Gotham Book" pitchFamily="50" charset="0"/>
                <a:ea typeface="+mn-ea"/>
                <a:cs typeface="Gotham Book" pitchFamily="50" charset="0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DE6420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Gotham Book" pitchFamily="50" charset="0"/>
                <a:ea typeface="+mn-ea"/>
                <a:cs typeface="Gotham Book" pitchFamily="50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252379"/>
                </a:solidFill>
                <a:latin typeface="Pakiwaituhi" panose="00000500000000000000" pitchFamily="50" charset="0"/>
              </a:rPr>
              <a:t>Teachers and Teacher Aides Working Together</a:t>
            </a:r>
            <a:endParaRPr lang="en-NZ" sz="1800" dirty="0">
              <a:solidFill>
                <a:srgbClr val="252379"/>
              </a:solidFill>
              <a:latin typeface="Pakiwaituhi" panose="00000500000000000000" pitchFamily="50" charset="0"/>
            </a:endParaRPr>
          </a:p>
        </p:txBody>
      </p:sp>
      <p:sp>
        <p:nvSpPr>
          <p:cNvPr id="9" name="object 2"/>
          <p:cNvSpPr/>
          <p:nvPr userDrawn="1"/>
        </p:nvSpPr>
        <p:spPr>
          <a:xfrm>
            <a:off x="0" y="6388521"/>
            <a:ext cx="12192000" cy="108000"/>
          </a:xfrm>
          <a:custGeom>
            <a:avLst/>
            <a:gdLst/>
            <a:ahLst/>
            <a:cxnLst/>
            <a:rect l="l" t="t" r="r" b="b"/>
            <a:pathLst>
              <a:path w="20104100" h="1141095">
                <a:moveTo>
                  <a:pt x="0" y="1140949"/>
                </a:moveTo>
                <a:lnTo>
                  <a:pt x="20104099" y="1140949"/>
                </a:lnTo>
                <a:lnTo>
                  <a:pt x="20104099" y="0"/>
                </a:lnTo>
                <a:lnTo>
                  <a:pt x="0" y="0"/>
                </a:lnTo>
                <a:lnTo>
                  <a:pt x="0" y="1140949"/>
                </a:lnTo>
                <a:close/>
              </a:path>
            </a:pathLst>
          </a:custGeom>
          <a:solidFill>
            <a:srgbClr val="DE642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Picture 9" descr="nautilus-feather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86200"/>
            <a:ext cx="2677076" cy="2600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459661"/>
      </p:ext>
    </p:extLst>
  </p:cSld>
  <p:clrMapOvr>
    <a:masterClrMapping/>
  </p:clrMapOvr>
  <p:transition spd="slow" advClick="0" advTm="401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365124"/>
            <a:ext cx="5508000" cy="1152000"/>
          </a:xfrm>
        </p:spPr>
        <p:txBody>
          <a:bodyPr anchor="t"/>
          <a:lstStyle>
            <a:lvl1pPr>
              <a:lnSpc>
                <a:spcPct val="110000"/>
              </a:lnSpc>
              <a:defRPr/>
            </a:lvl1pPr>
          </a:lstStyle>
          <a:p>
            <a:r>
              <a:rPr lang="en-US" dirty="0"/>
              <a:t>Click to edit Master title style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620000"/>
            <a:ext cx="5544000" cy="47160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object 2"/>
          <p:cNvSpPr/>
          <p:nvPr userDrawn="1"/>
        </p:nvSpPr>
        <p:spPr>
          <a:xfrm>
            <a:off x="6096000" y="0"/>
            <a:ext cx="6096000" cy="6858000"/>
          </a:xfrm>
          <a:custGeom>
            <a:avLst/>
            <a:gdLst/>
            <a:ahLst/>
            <a:cxnLst/>
            <a:rect l="l" t="t" r="r" b="b"/>
            <a:pathLst>
              <a:path w="20104100" h="1141095">
                <a:moveTo>
                  <a:pt x="0" y="1140949"/>
                </a:moveTo>
                <a:lnTo>
                  <a:pt x="20104099" y="1140949"/>
                </a:lnTo>
                <a:lnTo>
                  <a:pt x="20104099" y="0"/>
                </a:lnTo>
                <a:lnTo>
                  <a:pt x="0" y="0"/>
                </a:lnTo>
                <a:lnTo>
                  <a:pt x="0" y="1140949"/>
                </a:lnTo>
                <a:close/>
              </a:path>
            </a:pathLst>
          </a:custGeom>
          <a:solidFill>
            <a:srgbClr val="DE642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4719763"/>
      </p:ext>
    </p:extLst>
  </p:cSld>
  <p:clrMapOvr>
    <a:masterClrMapping/>
  </p:clrMapOvr>
  <p:transition spd="slow" advClick="0" advTm="4010">
    <p:fade/>
  </p:transition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365125"/>
            <a:ext cx="9288000" cy="115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620000"/>
            <a:ext cx="9288000" cy="21600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object 2"/>
          <p:cNvSpPr/>
          <p:nvPr userDrawn="1"/>
        </p:nvSpPr>
        <p:spPr>
          <a:xfrm>
            <a:off x="0" y="4093624"/>
            <a:ext cx="12192000" cy="2764375"/>
          </a:xfrm>
          <a:custGeom>
            <a:avLst/>
            <a:gdLst/>
            <a:ahLst/>
            <a:cxnLst/>
            <a:rect l="l" t="t" r="r" b="b"/>
            <a:pathLst>
              <a:path w="20104100" h="1141095">
                <a:moveTo>
                  <a:pt x="0" y="1140949"/>
                </a:moveTo>
                <a:lnTo>
                  <a:pt x="20104099" y="1140949"/>
                </a:lnTo>
                <a:lnTo>
                  <a:pt x="20104099" y="0"/>
                </a:lnTo>
                <a:lnTo>
                  <a:pt x="0" y="0"/>
                </a:lnTo>
                <a:lnTo>
                  <a:pt x="0" y="1140949"/>
                </a:lnTo>
                <a:close/>
              </a:path>
            </a:pathLst>
          </a:custGeom>
          <a:solidFill>
            <a:srgbClr val="DE642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52692076"/>
      </p:ext>
    </p:extLst>
  </p:cSld>
  <p:clrMapOvr>
    <a:masterClrMapping/>
  </p:clrMapOvr>
  <p:transition spd="slow" advClick="0" advTm="4010">
    <p:fade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365125"/>
            <a:ext cx="5508000" cy="11520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620000"/>
            <a:ext cx="5508000" cy="47880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idx="11"/>
          </p:nvPr>
        </p:nvSpPr>
        <p:spPr>
          <a:xfrm>
            <a:off x="6096000" y="0"/>
            <a:ext cx="609600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619616878"/>
      </p:ext>
    </p:extLst>
  </p:cSld>
  <p:clrMapOvr>
    <a:masterClrMapping/>
  </p:clrMapOvr>
  <p:transition spd="slow" advClick="0" advTm="4010">
    <p:fade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idx="1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60000" y="3672000"/>
            <a:ext cx="5760000" cy="576000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</a:lstStyle>
          <a:p>
            <a:r>
              <a:rPr lang="en-US" dirty="0"/>
              <a:t>Click to edit Master title</a:t>
            </a:r>
            <a:endParaRPr lang="en-NZ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60000" y="4356000"/>
            <a:ext cx="5760000" cy="23040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099723470"/>
      </p:ext>
    </p:extLst>
  </p:cSld>
  <p:clrMapOvr>
    <a:masterClrMapping/>
  </p:clrMapOvr>
  <p:transition spd="slow" advClick="0" advTm="4010">
    <p:fade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idx="1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60000" y="3672000"/>
            <a:ext cx="9360000" cy="576000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  <a:endParaRPr lang="en-NZ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60000" y="4356000"/>
            <a:ext cx="9393600" cy="23400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65995745"/>
      </p:ext>
    </p:extLst>
  </p:cSld>
  <p:clrMapOvr>
    <a:masterClrMapping/>
  </p:clrMapOvr>
  <p:transition spd="slow" advClick="0" advTm="4010">
    <p:fade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idx="1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488000" y="360000"/>
            <a:ext cx="4572000" cy="11520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NZ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7488000" y="1727200"/>
            <a:ext cx="4572000" cy="49320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74430220"/>
      </p:ext>
    </p:extLst>
  </p:cSld>
  <p:clrMapOvr>
    <a:masterClrMapping/>
  </p:clrMapOvr>
  <p:transition spd="slow" advClick="0" advTm="4010">
    <p:fade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/>
          <p:cNvSpPr/>
          <p:nvPr userDrawn="1"/>
        </p:nvSpPr>
        <p:spPr>
          <a:xfrm>
            <a:off x="0" y="-15875"/>
            <a:ext cx="6096000" cy="6858000"/>
          </a:xfrm>
          <a:custGeom>
            <a:avLst/>
            <a:gdLst/>
            <a:ahLst/>
            <a:cxnLst/>
            <a:rect l="l" t="t" r="r" b="b"/>
            <a:pathLst>
              <a:path w="20104100" h="1141095">
                <a:moveTo>
                  <a:pt x="0" y="1140949"/>
                </a:moveTo>
                <a:lnTo>
                  <a:pt x="20104099" y="1140949"/>
                </a:lnTo>
                <a:lnTo>
                  <a:pt x="20104099" y="0"/>
                </a:lnTo>
                <a:lnTo>
                  <a:pt x="0" y="0"/>
                </a:lnTo>
                <a:lnTo>
                  <a:pt x="0" y="1140949"/>
                </a:lnTo>
                <a:close/>
              </a:path>
            </a:pathLst>
          </a:custGeom>
          <a:solidFill>
            <a:srgbClr val="DE64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365125"/>
            <a:ext cx="55080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5050" y="1825625"/>
            <a:ext cx="5544000" cy="47160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" name="object 2"/>
          <p:cNvSpPr/>
          <p:nvPr userDrawn="1"/>
        </p:nvSpPr>
        <p:spPr>
          <a:xfrm>
            <a:off x="360001" y="1740464"/>
            <a:ext cx="5374050" cy="4801161"/>
          </a:xfrm>
          <a:prstGeom prst="rect">
            <a:avLst/>
          </a:prstGeom>
          <a:solidFill>
            <a:schemeClr val="bg1"/>
          </a:solidFill>
          <a:ln w="38100">
            <a:noFill/>
            <a:prstDash val="lgDash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Content Placeholder 2"/>
          <p:cNvSpPr txBox="1">
            <a:spLocks/>
          </p:cNvSpPr>
          <p:nvPr userDrawn="1"/>
        </p:nvSpPr>
        <p:spPr>
          <a:xfrm>
            <a:off x="535273" y="1882775"/>
            <a:ext cx="5027327" cy="2557636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en-US" sz="2400" kern="0" dirty="0" err="1">
                <a:solidFill>
                  <a:srgbClr val="252379"/>
                </a:solidFill>
                <a:latin typeface="Gotham Bold" pitchFamily="50" charset="0"/>
                <a:cs typeface="Gotham Bold" pitchFamily="50" charset="0"/>
              </a:rPr>
              <a:t>Ngā</a:t>
            </a:r>
            <a:r>
              <a:rPr lang="en-US" sz="2400" kern="0" dirty="0">
                <a:solidFill>
                  <a:srgbClr val="252379"/>
                </a:solidFill>
                <a:latin typeface="Gotham Bold" pitchFamily="50" charset="0"/>
                <a:cs typeface="Gotham Bold" pitchFamily="50" charset="0"/>
              </a:rPr>
              <a:t> </a:t>
            </a:r>
            <a:r>
              <a:rPr lang="en-US" sz="2400" kern="0" dirty="0" err="1">
                <a:solidFill>
                  <a:srgbClr val="252379"/>
                </a:solidFill>
                <a:latin typeface="Gotham Bold" pitchFamily="50" charset="0"/>
                <a:cs typeface="Gotham Bold" pitchFamily="50" charset="0"/>
              </a:rPr>
              <a:t>mihi</a:t>
            </a:r>
            <a:r>
              <a:rPr lang="en-US" sz="2400" kern="0" dirty="0">
                <a:solidFill>
                  <a:srgbClr val="252379"/>
                </a:solidFill>
                <a:latin typeface="Gotham Bold" pitchFamily="50" charset="0"/>
                <a:cs typeface="Gotham Bold" pitchFamily="50" charset="0"/>
              </a:rPr>
              <a:t>! </a:t>
            </a:r>
          </a:p>
          <a:p>
            <a:pPr>
              <a:spcAft>
                <a:spcPts val="1200"/>
              </a:spcAft>
            </a:pPr>
            <a:r>
              <a:rPr lang="en-GB" sz="2400" kern="0" dirty="0">
                <a:solidFill>
                  <a:srgbClr val="252379"/>
                </a:solidFill>
                <a:latin typeface="Gotham Bold" pitchFamily="50" charset="0"/>
                <a:cs typeface="Gotham Bold" pitchFamily="50" charset="0"/>
              </a:rPr>
              <a:t>It’s time to choose an activity from the workbook for this module. </a:t>
            </a:r>
            <a:r>
              <a:rPr lang="en-US" sz="2400" kern="0" dirty="0">
                <a:solidFill>
                  <a:srgbClr val="252379"/>
                </a:solidFill>
                <a:latin typeface="Gotham Bold" pitchFamily="50" charset="0"/>
                <a:cs typeface="Gotham Bold" pitchFamily="50" charset="0"/>
              </a:rPr>
              <a:t> 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442" y="3352194"/>
            <a:ext cx="4659609" cy="3239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302235"/>
      </p:ext>
    </p:extLst>
  </p:cSld>
  <p:clrMapOvr>
    <a:masterClrMapping/>
  </p:clrMapOvr>
  <p:transition spd="slow" advClick="0" advTm="401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/>
          <p:cNvSpPr/>
          <p:nvPr userDrawn="1"/>
        </p:nvSpPr>
        <p:spPr>
          <a:xfrm>
            <a:off x="-3851" y="-2976"/>
            <a:ext cx="6003578" cy="6860976"/>
          </a:xfrm>
          <a:custGeom>
            <a:avLst/>
            <a:gdLst/>
            <a:ahLst/>
            <a:cxnLst/>
            <a:rect l="l" t="t" r="r" b="b"/>
            <a:pathLst>
              <a:path w="20104100" h="1141095">
                <a:moveTo>
                  <a:pt x="0" y="1140949"/>
                </a:moveTo>
                <a:lnTo>
                  <a:pt x="20104099" y="1140949"/>
                </a:lnTo>
                <a:lnTo>
                  <a:pt x="20104099" y="0"/>
                </a:lnTo>
                <a:lnTo>
                  <a:pt x="0" y="0"/>
                </a:lnTo>
                <a:lnTo>
                  <a:pt x="0" y="1140949"/>
                </a:lnTo>
                <a:close/>
              </a:path>
            </a:pathLst>
          </a:custGeom>
          <a:solidFill>
            <a:srgbClr val="DE642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6" name="object 3"/>
          <p:cNvSpPr txBox="1"/>
          <p:nvPr userDrawn="1"/>
        </p:nvSpPr>
        <p:spPr>
          <a:xfrm>
            <a:off x="602058" y="748951"/>
            <a:ext cx="4985621" cy="4479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en-GB" sz="2911" dirty="0">
                <a:solidFill>
                  <a:schemeClr val="bg1"/>
                </a:solidFill>
                <a:latin typeface="Pakiwaituhi"/>
                <a:cs typeface="Pakiwaituhi"/>
              </a:rPr>
              <a:t>Next</a:t>
            </a:r>
            <a:r>
              <a:rPr lang="en-GB" sz="2911" baseline="0" dirty="0">
                <a:solidFill>
                  <a:schemeClr val="bg1"/>
                </a:solidFill>
                <a:latin typeface="Pakiwaituhi"/>
                <a:cs typeface="Pakiwaituhi"/>
              </a:rPr>
              <a:t> step</a:t>
            </a:r>
            <a:endParaRPr lang="en-GB" sz="2911" dirty="0">
              <a:solidFill>
                <a:schemeClr val="bg1"/>
              </a:solidFill>
              <a:latin typeface="Pakiwaituhi"/>
              <a:cs typeface="Pakiwaituhi"/>
            </a:endParaRPr>
          </a:p>
        </p:txBody>
      </p:sp>
    </p:spTree>
    <p:extLst>
      <p:ext uri="{BB962C8B-B14F-4D97-AF65-F5344CB8AC3E}">
        <p14:creationId xmlns:p14="http://schemas.microsoft.com/office/powerpoint/2010/main" val="3014891557"/>
      </p:ext>
    </p:extLst>
  </p:cSld>
  <p:clrMapOvr>
    <a:masterClrMapping/>
  </p:clrMapOvr>
  <p:transition spd="slow" advClick="0" advTm="401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10515600" cy="1152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  <a:endParaRPr lang="en-N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000" y="1728000"/>
            <a:ext cx="10512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997654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0" r:id="rId4"/>
    <p:sldLayoutId id="2147483662" r:id="rId5"/>
    <p:sldLayoutId id="2147483663" r:id="rId6"/>
    <p:sldLayoutId id="2147483665" r:id="rId7"/>
    <p:sldLayoutId id="2147483664" r:id="rId8"/>
    <p:sldLayoutId id="2147483666" r:id="rId9"/>
  </p:sldLayoutIdLst>
  <p:transition spd="slow" advClick="0" advTm="4010">
    <p:fade/>
  </p:transition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3000" kern="1200">
          <a:solidFill>
            <a:srgbClr val="252379"/>
          </a:solidFill>
          <a:latin typeface="Pakiwaituhi" panose="00000500000000000000" pitchFamily="50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2600" kern="1200">
          <a:solidFill>
            <a:schemeClr val="tx1"/>
          </a:solidFill>
          <a:latin typeface="Gotham Book" pitchFamily="50" charset="0"/>
          <a:ea typeface="+mn-ea"/>
          <a:cs typeface="Gotham Book" pitchFamily="50" charset="0"/>
        </a:defRPr>
      </a:lvl1pPr>
      <a:lvl2pPr marL="0" indent="-360000" algn="l" defTabSz="914400" rtl="0" eaLnBrk="1" latinLnBrk="0" hangingPunct="1">
        <a:lnSpc>
          <a:spcPct val="110000"/>
        </a:lnSpc>
        <a:spcBef>
          <a:spcPts val="600"/>
        </a:spcBef>
        <a:spcAft>
          <a:spcPts val="600"/>
        </a:spcAft>
        <a:buClr>
          <a:srgbClr val="DE6420"/>
        </a:buClr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Gotham Book" pitchFamily="50" charset="0"/>
          <a:ea typeface="+mn-ea"/>
          <a:cs typeface="Gotham Book" pitchFamily="50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2.m4a"/><Relationship Id="rId7" Type="http://schemas.openxmlformats.org/officeDocument/2006/relationships/slideLayout" Target="../slideLayouts/slideLayout6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5" Type="http://schemas.microsoft.com/office/2007/relationships/media" Target="../media/media3.m4a"/><Relationship Id="rId10" Type="http://schemas.openxmlformats.org/officeDocument/2006/relationships/image" Target="../media/image4.png"/><Relationship Id="rId4" Type="http://schemas.openxmlformats.org/officeDocument/2006/relationships/audio" Target="../media/media2.m4a"/><Relationship Id="rId9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teachersandteachersaides.tki.org.nz/" TargetMode="External"/><Relationship Id="rId2" Type="http://schemas.openxmlformats.org/officeDocument/2006/relationships/hyperlink" Target="http://teachersandteachersaides.tki.org.nz/Our-students/Module-6" TargetMode="Externa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" y="0"/>
            <a:ext cx="12199153" cy="6858000"/>
          </a:xfrm>
          <a:prstGeom prst="rect">
            <a:avLst/>
          </a:prstGeom>
        </p:spPr>
      </p:pic>
      <p:sp>
        <p:nvSpPr>
          <p:cNvPr id="6" name="object 2"/>
          <p:cNvSpPr/>
          <p:nvPr/>
        </p:nvSpPr>
        <p:spPr>
          <a:xfrm>
            <a:off x="-15311" y="4353155"/>
            <a:ext cx="12198725" cy="1954198"/>
          </a:xfrm>
          <a:custGeom>
            <a:avLst/>
            <a:gdLst/>
            <a:ahLst/>
            <a:cxnLst/>
            <a:rect l="l" t="t" r="r" b="b"/>
            <a:pathLst>
              <a:path w="20104100" h="1141095">
                <a:moveTo>
                  <a:pt x="0" y="1140949"/>
                </a:moveTo>
                <a:lnTo>
                  <a:pt x="20104099" y="1140949"/>
                </a:lnTo>
                <a:lnTo>
                  <a:pt x="20104099" y="0"/>
                </a:lnTo>
                <a:lnTo>
                  <a:pt x="0" y="0"/>
                </a:lnTo>
                <a:lnTo>
                  <a:pt x="0" y="1140949"/>
                </a:lnTo>
                <a:close/>
              </a:path>
            </a:pathLst>
          </a:custGeom>
          <a:solidFill>
            <a:srgbClr val="FFF1A4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7" name="object 6"/>
          <p:cNvSpPr txBox="1"/>
          <p:nvPr/>
        </p:nvSpPr>
        <p:spPr>
          <a:xfrm>
            <a:off x="2687459" y="4861440"/>
            <a:ext cx="7590749" cy="1253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 marR="3081">
              <a:lnSpc>
                <a:spcPct val="111200"/>
              </a:lnSpc>
              <a:tabLst>
                <a:tab pos="1086651" algn="l"/>
                <a:tab pos="2174456" algn="l"/>
                <a:tab pos="3050862" algn="l"/>
                <a:tab pos="4985038" algn="l"/>
              </a:tabLst>
            </a:pPr>
            <a:r>
              <a:rPr lang="en-NZ" sz="2698" b="1" dirty="0">
                <a:solidFill>
                  <a:srgbClr val="2523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Students Participating in their Individual Education Plans (IEP)</a:t>
            </a:r>
          </a:p>
          <a:p>
            <a:pPr marL="7701" marR="3081">
              <a:lnSpc>
                <a:spcPct val="111200"/>
              </a:lnSpc>
              <a:tabLst>
                <a:tab pos="1086651" algn="l"/>
                <a:tab pos="2174456" algn="l"/>
                <a:tab pos="3050862" algn="l"/>
                <a:tab pos="4985038" algn="l"/>
              </a:tabLst>
            </a:pPr>
            <a:r>
              <a:rPr lang="en-NZ" sz="1940" dirty="0">
                <a:solidFill>
                  <a:srgbClr val="2523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Module 6 Presentation</a:t>
            </a:r>
            <a:endParaRPr sz="1940" dirty="0">
              <a:solidFill>
                <a:srgbClr val="25237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ject 4"/>
          <p:cNvSpPr txBox="1"/>
          <p:nvPr/>
        </p:nvSpPr>
        <p:spPr>
          <a:xfrm>
            <a:off x="2696458" y="4630402"/>
            <a:ext cx="7142369" cy="1819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/>
            <a:r>
              <a:rPr sz="1182" dirty="0">
                <a:solidFill>
                  <a:srgbClr val="2523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Teachers and Teacher Aides Working Together</a:t>
            </a:r>
          </a:p>
        </p:txBody>
      </p:sp>
      <p:sp>
        <p:nvSpPr>
          <p:cNvPr id="9" name="object 2"/>
          <p:cNvSpPr/>
          <p:nvPr/>
        </p:nvSpPr>
        <p:spPr>
          <a:xfrm>
            <a:off x="428" y="6307353"/>
            <a:ext cx="12198724" cy="130983"/>
          </a:xfrm>
          <a:custGeom>
            <a:avLst/>
            <a:gdLst/>
            <a:ahLst/>
            <a:cxnLst/>
            <a:rect l="l" t="t" r="r" b="b"/>
            <a:pathLst>
              <a:path w="20104100" h="1141095">
                <a:moveTo>
                  <a:pt x="0" y="1140949"/>
                </a:moveTo>
                <a:lnTo>
                  <a:pt x="20104099" y="1140949"/>
                </a:lnTo>
                <a:lnTo>
                  <a:pt x="20104099" y="0"/>
                </a:lnTo>
                <a:lnTo>
                  <a:pt x="0" y="0"/>
                </a:lnTo>
                <a:lnTo>
                  <a:pt x="0" y="1140949"/>
                </a:lnTo>
                <a:close/>
              </a:path>
            </a:pathLst>
          </a:custGeom>
          <a:solidFill>
            <a:srgbClr val="DE642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pic>
        <p:nvPicPr>
          <p:cNvPr id="10" name="Picture 9" descr="nautilus-feather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824" y="4306947"/>
            <a:ext cx="2067233" cy="2008400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183414" y="6333175"/>
            <a:ext cx="609600" cy="609600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192000" y="6343368"/>
            <a:ext cx="609600" cy="609600"/>
          </a:xfrm>
          <a:prstGeom prst="rect">
            <a:avLst/>
          </a:prstGeom>
        </p:spPr>
      </p:pic>
      <p:pic>
        <p:nvPicPr>
          <p:cNvPr id="11" name="Recorded Soun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199152" y="635356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452611"/>
      </p:ext>
    </p:extLst>
  </p:cSld>
  <p:clrMapOvr>
    <a:masterClrMapping/>
  </p:clrMapOvr>
  <p:transition spd="slow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12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53789" y="417344"/>
            <a:ext cx="4602411" cy="1152000"/>
          </a:xfrm>
        </p:spPr>
        <p:txBody>
          <a:bodyPr>
            <a:normAutofit/>
          </a:bodyPr>
          <a:lstStyle/>
          <a:p>
            <a:r>
              <a:rPr lang="en-NZ" dirty="0">
                <a:latin typeface="Arial" panose="020B0604020202020204" pitchFamily="34" charset="0"/>
                <a:cs typeface="Arial" panose="020B0604020202020204" pitchFamily="34" charset="0"/>
              </a:rPr>
              <a:t>Students who don’t have an IEP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53789" y="1569344"/>
            <a:ext cx="4946679" cy="4925641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If a student doesn’t need an IEP, they still need to be involved in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decision making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0493" y="0"/>
            <a:ext cx="59801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993956"/>
      </p:ext>
    </p:extLst>
  </p:cSld>
  <p:clrMapOvr>
    <a:masterClrMapping/>
  </p:clrMapOvr>
  <p:transition spd="slow" advClick="0" advTm="2871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/>
          <p:cNvSpPr/>
          <p:nvPr/>
        </p:nvSpPr>
        <p:spPr>
          <a:xfrm>
            <a:off x="587896" y="1483126"/>
            <a:ext cx="4802995" cy="4522110"/>
          </a:xfrm>
          <a:prstGeom prst="rect">
            <a:avLst/>
          </a:prstGeom>
          <a:solidFill>
            <a:schemeClr val="bg1"/>
          </a:solidFill>
          <a:ln w="38100">
            <a:noFill/>
            <a:prstDash val="lgDash"/>
          </a:ln>
        </p:spPr>
        <p:txBody>
          <a:bodyPr wrap="square" lIns="0" tIns="0" rIns="0" bIns="0" rtlCol="0"/>
          <a:lstStyle/>
          <a:p>
            <a:endParaRPr sz="1092" dirty="0"/>
          </a:p>
        </p:txBody>
      </p:sp>
      <p:sp>
        <p:nvSpPr>
          <p:cNvPr id="14" name="object 2"/>
          <p:cNvSpPr/>
          <p:nvPr/>
        </p:nvSpPr>
        <p:spPr>
          <a:xfrm>
            <a:off x="6286888" y="1483126"/>
            <a:ext cx="5295127" cy="4522110"/>
          </a:xfrm>
          <a:custGeom>
            <a:avLst/>
            <a:gdLst/>
            <a:ahLst/>
            <a:cxnLst/>
            <a:rect l="l" t="t" r="r" b="b"/>
            <a:pathLst>
              <a:path w="8746490" h="4585970">
                <a:moveTo>
                  <a:pt x="8449261" y="0"/>
                </a:moveTo>
                <a:lnTo>
                  <a:pt x="296807" y="0"/>
                </a:lnTo>
                <a:lnTo>
                  <a:pt x="237640" y="108"/>
                </a:lnTo>
                <a:lnTo>
                  <a:pt x="186910" y="865"/>
                </a:lnTo>
                <a:lnTo>
                  <a:pt x="143969" y="2920"/>
                </a:lnTo>
                <a:lnTo>
                  <a:pt x="78853" y="13520"/>
                </a:lnTo>
                <a:lnTo>
                  <a:pt x="37100" y="37100"/>
                </a:lnTo>
                <a:lnTo>
                  <a:pt x="13520" y="78853"/>
                </a:lnTo>
                <a:lnTo>
                  <a:pt x="2920" y="143969"/>
                </a:lnTo>
                <a:lnTo>
                  <a:pt x="865" y="186910"/>
                </a:lnTo>
                <a:lnTo>
                  <a:pt x="108" y="237640"/>
                </a:lnTo>
                <a:lnTo>
                  <a:pt x="0" y="296807"/>
                </a:lnTo>
                <a:lnTo>
                  <a:pt x="0" y="4288937"/>
                </a:lnTo>
                <a:lnTo>
                  <a:pt x="108" y="4348106"/>
                </a:lnTo>
                <a:lnTo>
                  <a:pt x="865" y="4398838"/>
                </a:lnTo>
                <a:lnTo>
                  <a:pt x="2920" y="4441781"/>
                </a:lnTo>
                <a:lnTo>
                  <a:pt x="13520" y="4506899"/>
                </a:lnTo>
                <a:lnTo>
                  <a:pt x="37100" y="4548653"/>
                </a:lnTo>
                <a:lnTo>
                  <a:pt x="78853" y="4572234"/>
                </a:lnTo>
                <a:lnTo>
                  <a:pt x="143969" y="4582835"/>
                </a:lnTo>
                <a:lnTo>
                  <a:pt x="186910" y="4584890"/>
                </a:lnTo>
                <a:lnTo>
                  <a:pt x="237640" y="4585647"/>
                </a:lnTo>
                <a:lnTo>
                  <a:pt x="296807" y="4585755"/>
                </a:lnTo>
                <a:lnTo>
                  <a:pt x="8449261" y="4585755"/>
                </a:lnTo>
                <a:lnTo>
                  <a:pt x="8508427" y="4585647"/>
                </a:lnTo>
                <a:lnTo>
                  <a:pt x="8559157" y="4584890"/>
                </a:lnTo>
                <a:lnTo>
                  <a:pt x="8602099" y="4582835"/>
                </a:lnTo>
                <a:lnTo>
                  <a:pt x="8667215" y="4572234"/>
                </a:lnTo>
                <a:lnTo>
                  <a:pt x="8708967" y="4548653"/>
                </a:lnTo>
                <a:lnTo>
                  <a:pt x="8732548" y="4506899"/>
                </a:lnTo>
                <a:lnTo>
                  <a:pt x="8743148" y="4441781"/>
                </a:lnTo>
                <a:lnTo>
                  <a:pt x="8745203" y="4398838"/>
                </a:lnTo>
                <a:lnTo>
                  <a:pt x="8745960" y="4348106"/>
                </a:lnTo>
                <a:lnTo>
                  <a:pt x="8746068" y="4288937"/>
                </a:lnTo>
                <a:lnTo>
                  <a:pt x="8746068" y="296807"/>
                </a:lnTo>
                <a:lnTo>
                  <a:pt x="8745960" y="237640"/>
                </a:lnTo>
                <a:lnTo>
                  <a:pt x="8745203" y="186910"/>
                </a:lnTo>
                <a:lnTo>
                  <a:pt x="8743148" y="143969"/>
                </a:lnTo>
                <a:lnTo>
                  <a:pt x="8732548" y="78853"/>
                </a:lnTo>
                <a:lnTo>
                  <a:pt x="8708967" y="37100"/>
                </a:lnTo>
                <a:lnTo>
                  <a:pt x="8667215" y="13520"/>
                </a:lnTo>
                <a:lnTo>
                  <a:pt x="8602099" y="2920"/>
                </a:lnTo>
                <a:lnTo>
                  <a:pt x="8559157" y="865"/>
                </a:lnTo>
                <a:lnTo>
                  <a:pt x="8508427" y="108"/>
                </a:lnTo>
                <a:lnTo>
                  <a:pt x="8449261" y="0"/>
                </a:lnTo>
                <a:close/>
              </a:path>
            </a:pathLst>
          </a:custGeom>
          <a:solidFill>
            <a:srgbClr val="FFFFFF"/>
          </a:solidFill>
          <a:ln w="38100">
            <a:noFill/>
            <a:prstDash val="lgDash"/>
          </a:ln>
        </p:spPr>
        <p:txBody>
          <a:bodyPr wrap="square" lIns="0" tIns="0" rIns="0" bIns="0" rtlCol="0"/>
          <a:lstStyle/>
          <a:p>
            <a:endParaRPr sz="1092" dirty="0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960375" y="1765521"/>
            <a:ext cx="4026640" cy="1550953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728"/>
              </a:spcAft>
            </a:pPr>
            <a:r>
              <a:rPr lang="en-US" sz="2183" kern="0" dirty="0" err="1">
                <a:solidFill>
                  <a:srgbClr val="2523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Ngā</a:t>
            </a:r>
            <a:r>
              <a:rPr lang="en-US" sz="2183" kern="0" dirty="0">
                <a:solidFill>
                  <a:srgbClr val="2523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83" kern="0" dirty="0" err="1">
                <a:solidFill>
                  <a:srgbClr val="2523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mihi</a:t>
            </a:r>
            <a:r>
              <a:rPr lang="en-US" sz="2183" kern="0" dirty="0">
                <a:solidFill>
                  <a:srgbClr val="2523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</a:p>
          <a:p>
            <a:pPr>
              <a:spcAft>
                <a:spcPts val="728"/>
              </a:spcAft>
            </a:pPr>
            <a:r>
              <a:rPr lang="en-GB" sz="2183" kern="0" dirty="0">
                <a:solidFill>
                  <a:srgbClr val="2523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It’s time to choose an activity from the workbook for this module. </a:t>
            </a:r>
            <a:r>
              <a:rPr lang="en-US" sz="2183" kern="0" dirty="0">
                <a:solidFill>
                  <a:srgbClr val="2523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6197600" y="766031"/>
            <a:ext cx="5791200" cy="5239205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2600" kern="1200">
                <a:solidFill>
                  <a:schemeClr val="tx1"/>
                </a:solidFill>
                <a:latin typeface="Gotham Book" pitchFamily="50" charset="0"/>
                <a:ea typeface="+mn-ea"/>
                <a:cs typeface="Gotham Book" pitchFamily="50" charset="0"/>
              </a:defRPr>
            </a:lvl1pPr>
            <a:lvl2pPr marL="0" indent="-360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DE6420"/>
              </a:buClr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Gotham Book" pitchFamily="50" charset="0"/>
                <a:ea typeface="+mn-ea"/>
                <a:cs typeface="Gotham Book" pitchFamily="50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3100" dirty="0">
                <a:latin typeface="Arial" panose="020B0604020202020204" pitchFamily="34" charset="0"/>
                <a:cs typeface="Arial" panose="020B0604020202020204" pitchFamily="34" charset="0"/>
              </a:rPr>
              <a:t>Download the workbook for this module at: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teachersandteacheraides.tki.org.nz/Our-students/Module-6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432"/>
              </a:spcBef>
            </a:pPr>
            <a:endParaRPr lang="en-A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3100" dirty="0">
                <a:latin typeface="Arial" panose="020B0604020202020204" pitchFamily="34" charset="0"/>
                <a:cs typeface="Arial" panose="020B0604020202020204" pitchFamily="34" charset="0"/>
              </a:rPr>
              <a:t>To find out more about </a:t>
            </a:r>
            <a:r>
              <a:rPr lang="en-GB" sz="3100" i="1" dirty="0">
                <a:latin typeface="Arial" panose="020B0604020202020204" pitchFamily="34" charset="0"/>
                <a:cs typeface="Arial" panose="020B0604020202020204" pitchFamily="34" charset="0"/>
              </a:rPr>
              <a:t>Teachers and Teacher Aides Working Together</a:t>
            </a:r>
            <a:r>
              <a:rPr lang="en-GB" sz="3100" dirty="0">
                <a:latin typeface="Arial" panose="020B0604020202020204" pitchFamily="34" charset="0"/>
                <a:cs typeface="Arial" panose="020B0604020202020204" pitchFamily="34" charset="0"/>
              </a:rPr>
              <a:t> and to access the other modules go to: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teachersandteacheraides.tki.org.nz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endParaRPr lang="en-GB" sz="28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400" kern="0" dirty="0">
                <a:latin typeface="Arial" panose="020B0604020202020204" pitchFamily="34" charset="0"/>
                <a:cs typeface="Arial" panose="020B0604020202020204" pitchFamily="34" charset="0"/>
              </a:rPr>
              <a:t>We wish you well in your learning</a:t>
            </a:r>
            <a:r>
              <a:rPr lang="en-GB" sz="3400" kern="0" dirty="0"/>
              <a:t>!</a:t>
            </a:r>
            <a:endParaRPr lang="en-NZ" sz="3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815" y="3293811"/>
            <a:ext cx="3819200" cy="2595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4007"/>
      </p:ext>
    </p:extLst>
  </p:cSld>
  <p:clrMapOvr>
    <a:masterClrMapping/>
  </p:clrMapOvr>
  <p:transition spd="slow" advClick="0" advTm="2501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176" objId="9"/>
        <p14:stopEvt time="34523" objId="9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>
                <a:latin typeface="Arial" panose="020B0604020202020204" pitchFamily="34" charset="0"/>
                <a:cs typeface="Arial" panose="020B0604020202020204" pitchFamily="34" charset="0"/>
              </a:rPr>
              <a:t>Introducing the module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60000" y="941124"/>
            <a:ext cx="5544000" cy="4716000"/>
          </a:xfrm>
        </p:spPr>
        <p:txBody>
          <a:bodyPr>
            <a:normAutofit/>
          </a:bodyPr>
          <a:lstStyle/>
          <a:p>
            <a:r>
              <a:rPr lang="en-NZ" dirty="0">
                <a:latin typeface="Arial" panose="020B0604020202020204" pitchFamily="34" charset="0"/>
                <a:cs typeface="Arial" panose="020B0604020202020204" pitchFamily="34" charset="0"/>
              </a:rPr>
              <a:t>This module is about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students having a say in their learning. </a:t>
            </a:r>
          </a:p>
          <a:p>
            <a:r>
              <a:rPr lang="en-NZ" dirty="0">
                <a:latin typeface="Arial" panose="020B0604020202020204" pitchFamily="34" charset="0"/>
                <a:cs typeface="Arial" panose="020B0604020202020204" pitchFamily="34" charset="0"/>
              </a:rPr>
              <a:t>It is for both teachers and teacher aides.</a:t>
            </a:r>
          </a:p>
        </p:txBody>
      </p:sp>
      <p:sp>
        <p:nvSpPr>
          <p:cNvPr id="7" name="object 2"/>
          <p:cNvSpPr/>
          <p:nvPr/>
        </p:nvSpPr>
        <p:spPr>
          <a:xfrm>
            <a:off x="6636815" y="4735081"/>
            <a:ext cx="4967051" cy="1612265"/>
          </a:xfrm>
          <a:prstGeom prst="rect">
            <a:avLst/>
          </a:prstGeom>
          <a:solidFill>
            <a:srgbClr val="FFF1A4"/>
          </a:solidFill>
          <a:ln w="38100">
            <a:noFill/>
            <a:prstDash val="lgDash"/>
          </a:ln>
        </p:spPr>
        <p:txBody>
          <a:bodyPr wrap="square" lIns="360000" tIns="360000" rIns="360000" bIns="432000" rtlCol="0">
            <a:spAutoFit/>
          </a:bodyPr>
          <a:lstStyle/>
          <a:p>
            <a:pPr>
              <a:lnSpc>
                <a:spcPct val="110000"/>
              </a:lnSpc>
              <a:buClr>
                <a:srgbClr val="DE6420"/>
              </a:buClr>
            </a:pPr>
            <a:r>
              <a:rPr lang="en-NZ" sz="2400" b="1" dirty="0">
                <a:solidFill>
                  <a:srgbClr val="2523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take your time to think and reflect.</a:t>
            </a:r>
          </a:p>
        </p:txBody>
      </p:sp>
    </p:spTree>
    <p:extLst>
      <p:ext uri="{BB962C8B-B14F-4D97-AF65-F5344CB8AC3E}">
        <p14:creationId xmlns:p14="http://schemas.microsoft.com/office/powerpoint/2010/main" val="2828511677"/>
      </p:ext>
    </p:extLst>
  </p:cSld>
  <p:clrMapOvr>
    <a:masterClrMapping/>
  </p:clrMapOvr>
  <p:transition spd="slow" advClick="0" advTm="3442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7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/>
          <p:cNvPicPr>
            <a:picLocks noGrp="1" noChangeAspect="1"/>
          </p:cNvPicPr>
          <p:nvPr>
            <p:ph type="pic" idx="11"/>
          </p:nvPr>
        </p:nvPicPr>
        <p:blipFill>
          <a:blip r:embed="rId2"/>
          <a:srcRect t="384" b="384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7" name="Title 8"/>
          <p:cNvSpPr>
            <a:spLocks noGrp="1"/>
          </p:cNvSpPr>
          <p:nvPr>
            <p:ph type="title"/>
          </p:nvPr>
        </p:nvSpPr>
        <p:spPr>
          <a:xfrm>
            <a:off x="360000" y="365124"/>
            <a:ext cx="5508000" cy="1152000"/>
          </a:xfrm>
        </p:spPr>
        <p:txBody>
          <a:bodyPr/>
          <a:lstStyle/>
          <a:p>
            <a:r>
              <a:rPr lang="en-NZ" dirty="0">
                <a:latin typeface="Arial" panose="020B0604020202020204" pitchFamily="34" charset="0"/>
                <a:cs typeface="Arial" panose="020B0604020202020204" pitchFamily="34" charset="0"/>
              </a:rPr>
              <a:t>Why this module?</a:t>
            </a:r>
          </a:p>
        </p:txBody>
      </p:sp>
      <p:sp>
        <p:nvSpPr>
          <p:cNvPr id="8" name="Content Placeholder 9"/>
          <p:cNvSpPr>
            <a:spLocks noGrp="1"/>
          </p:cNvSpPr>
          <p:nvPr>
            <p:ph idx="1"/>
          </p:nvPr>
        </p:nvSpPr>
        <p:spPr>
          <a:xfrm>
            <a:off x="360000" y="941124"/>
            <a:ext cx="5544000" cy="4716000"/>
          </a:xfrm>
        </p:spPr>
        <p:txBody>
          <a:bodyPr>
            <a:normAutofit/>
          </a:bodyPr>
          <a:lstStyle/>
          <a:p>
            <a:pPr>
              <a:buClr>
                <a:schemeClr val="accent2">
                  <a:lumMod val="75000"/>
                </a:schemeClr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Participating in the IEP process is one way that students can participate in their learning. It lets students express their strengths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wishes.</a:t>
            </a:r>
          </a:p>
          <a:p>
            <a:pPr>
              <a:buClr>
                <a:schemeClr val="accent2">
                  <a:lumMod val="75000"/>
                </a:schemeClr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Teachers and teacher aides need to actively involve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students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 the process, and give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them the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support they need to participate.</a:t>
            </a:r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966556"/>
      </p:ext>
    </p:extLst>
  </p:cSld>
  <p:clrMapOvr>
    <a:masterClrMapping/>
  </p:clrMapOvr>
  <p:transition spd="slow" advClick="0" advTm="1438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1"/>
          </p:nvPr>
        </p:nvPicPr>
        <p:blipFill>
          <a:blip r:embed="rId2"/>
          <a:srcRect l="2753" r="2753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0" name="Title 8"/>
          <p:cNvSpPr>
            <a:spLocks noGrp="1"/>
          </p:cNvSpPr>
          <p:nvPr>
            <p:ph type="title"/>
          </p:nvPr>
        </p:nvSpPr>
        <p:spPr>
          <a:xfrm>
            <a:off x="360000" y="365124"/>
            <a:ext cx="5508000" cy="765176"/>
          </a:xfrm>
        </p:spPr>
        <p:txBody>
          <a:bodyPr>
            <a:normAutofit/>
          </a:bodyPr>
          <a:lstStyle/>
          <a:p>
            <a:r>
              <a:rPr lang="en-NZ" dirty="0">
                <a:latin typeface="Arial" panose="020B0604020202020204" pitchFamily="34" charset="0"/>
                <a:cs typeface="Arial" panose="020B0604020202020204" pitchFamily="34" charset="0"/>
              </a:rPr>
              <a:t>What is an IEP?</a:t>
            </a:r>
          </a:p>
        </p:txBody>
      </p:sp>
      <p:sp>
        <p:nvSpPr>
          <p:cNvPr id="11" name="Content Placeholder 9"/>
          <p:cNvSpPr>
            <a:spLocks noGrp="1"/>
          </p:cNvSpPr>
          <p:nvPr>
            <p:ph idx="1"/>
          </p:nvPr>
        </p:nvSpPr>
        <p:spPr>
          <a:xfrm>
            <a:off x="360000" y="941124"/>
            <a:ext cx="5544000" cy="4716000"/>
          </a:xfrm>
        </p:spPr>
        <p:txBody>
          <a:bodyPr>
            <a:normAutofit/>
          </a:bodyPr>
          <a:lstStyle/>
          <a:p>
            <a:pPr>
              <a:buClr>
                <a:schemeClr val="accent2">
                  <a:lumMod val="75000"/>
                </a:schemeClr>
              </a:buClr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An IEP shows how the school programme is adapted.</a:t>
            </a:r>
          </a:p>
          <a:p>
            <a:pPr>
              <a:buClr>
                <a:schemeClr val="accent2">
                  <a:lumMod val="75000"/>
                </a:schemeClr>
              </a:buClr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It’s not a different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to the class.</a:t>
            </a:r>
          </a:p>
          <a:p>
            <a:pPr>
              <a:buClr>
                <a:schemeClr val="accent2">
                  <a:lumMod val="75000"/>
                </a:schemeClr>
              </a:buClr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It’s a plan for including the student within the curriculum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23177075"/>
      </p:ext>
    </p:extLst>
  </p:cSld>
  <p:clrMapOvr>
    <a:masterClrMapping/>
  </p:clrMapOvr>
  <p:transition spd="slow" advClick="0" advTm="1438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1"/>
          </p:nvPr>
        </p:nvPicPr>
        <p:blipFill>
          <a:blip r:embed="rId2"/>
          <a:srcRect l="1421" r="1421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7" name="Title 8"/>
          <p:cNvSpPr>
            <a:spLocks noGrp="1"/>
          </p:cNvSpPr>
          <p:nvPr>
            <p:ph type="title"/>
          </p:nvPr>
        </p:nvSpPr>
        <p:spPr>
          <a:xfrm>
            <a:off x="360000" y="416641"/>
            <a:ext cx="2700700" cy="657796"/>
          </a:xfrm>
        </p:spPr>
        <p:txBody>
          <a:bodyPr/>
          <a:lstStyle/>
          <a:p>
            <a:r>
              <a:rPr lang="en-NZ" dirty="0">
                <a:latin typeface="Arial" panose="020B0604020202020204" pitchFamily="34" charset="0"/>
                <a:cs typeface="Arial" panose="020B0604020202020204" pitchFamily="34" charset="0"/>
              </a:rPr>
              <a:t>IEP goals</a:t>
            </a:r>
          </a:p>
        </p:txBody>
      </p:sp>
      <p:sp>
        <p:nvSpPr>
          <p:cNvPr id="8" name="Content Placeholder 9"/>
          <p:cNvSpPr>
            <a:spLocks noGrp="1"/>
          </p:cNvSpPr>
          <p:nvPr>
            <p:ph idx="1"/>
          </p:nvPr>
        </p:nvSpPr>
        <p:spPr>
          <a:xfrm>
            <a:off x="360000" y="1035800"/>
            <a:ext cx="5151800" cy="4628400"/>
          </a:xfrm>
        </p:spPr>
        <p:txBody>
          <a:bodyPr>
            <a:normAutofit/>
          </a:bodyPr>
          <a:lstStyle/>
          <a:p>
            <a:pPr>
              <a:buClr>
                <a:schemeClr val="accent2">
                  <a:lumMod val="75000"/>
                </a:schemeClr>
              </a:buClr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The IEP sets goals that the whole team agrees are a priority.</a:t>
            </a:r>
          </a:p>
          <a:p>
            <a:pPr>
              <a:buClr>
                <a:schemeClr val="accent2">
                  <a:lumMod val="75000"/>
                </a:schemeClr>
              </a:buClr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Goals build on the student’s strengths and work towards what the student wants to do in the future.</a:t>
            </a:r>
          </a:p>
          <a:p>
            <a:pPr marL="457200" indent="-457200"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46213559"/>
      </p:ext>
    </p:extLst>
  </p:cSld>
  <p:clrMapOvr>
    <a:masterClrMapping/>
  </p:clrMapOvr>
  <p:transition spd="slow" advClick="0" advTm="1438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/>
          <p:cNvSpPr>
            <a:spLocks noGrp="1"/>
          </p:cNvSpPr>
          <p:nvPr>
            <p:ph type="title"/>
          </p:nvPr>
        </p:nvSpPr>
        <p:spPr>
          <a:xfrm>
            <a:off x="360000" y="416472"/>
            <a:ext cx="4847000" cy="961569"/>
          </a:xfrm>
        </p:spPr>
        <p:txBody>
          <a:bodyPr>
            <a:noAutofit/>
          </a:bodyPr>
          <a:lstStyle/>
          <a:p>
            <a:r>
              <a:rPr lang="en-NZ" dirty="0">
                <a:latin typeface="Arial" panose="020B0604020202020204" pitchFamily="34" charset="0"/>
                <a:cs typeface="Arial" panose="020B0604020202020204" pitchFamily="34" charset="0"/>
              </a:rPr>
              <a:t>Who does what in the IEP process?</a:t>
            </a:r>
          </a:p>
        </p:txBody>
      </p:sp>
      <p:sp>
        <p:nvSpPr>
          <p:cNvPr id="7" name="Content Placeholder 7"/>
          <p:cNvSpPr>
            <a:spLocks noGrp="1"/>
          </p:cNvSpPr>
          <p:nvPr>
            <p:ph idx="1"/>
          </p:nvPr>
        </p:nvSpPr>
        <p:spPr>
          <a:xfrm>
            <a:off x="360000" y="1445247"/>
            <a:ext cx="5469300" cy="8271730"/>
          </a:xfrm>
        </p:spPr>
        <p:txBody>
          <a:bodyPr>
            <a:normAutofit/>
          </a:bodyPr>
          <a:lstStyle/>
          <a:p>
            <a:pPr>
              <a:buClr>
                <a:schemeClr val="accent2">
                  <a:lumMod val="75000"/>
                </a:schemeClr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Collaborative decision making is central to the IEP process.</a:t>
            </a:r>
          </a:p>
          <a:p>
            <a:pPr>
              <a:buClr>
                <a:schemeClr val="accent2">
                  <a:lumMod val="75000"/>
                </a:schemeClr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Specific roles need to be clarified and agreed.</a:t>
            </a:r>
          </a:p>
          <a:p>
            <a:pPr>
              <a:buClr>
                <a:schemeClr val="accent2">
                  <a:lumMod val="75000"/>
                </a:schemeClr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Parents have special knowledge about their child.</a:t>
            </a:r>
          </a:p>
          <a:p>
            <a:pPr>
              <a:buClr>
                <a:schemeClr val="accent2">
                  <a:lumMod val="75000"/>
                </a:schemeClr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Teachers are responsible for all their students’ learning.</a:t>
            </a:r>
          </a:p>
          <a:p>
            <a:pPr>
              <a:buClr>
                <a:schemeClr val="accent2">
                  <a:lumMod val="75000"/>
                </a:schemeClr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teacher aide works to support the teacher.</a:t>
            </a:r>
          </a:p>
        </p:txBody>
      </p:sp>
      <p:sp>
        <p:nvSpPr>
          <p:cNvPr id="8" name="object 2"/>
          <p:cNvSpPr/>
          <p:nvPr/>
        </p:nvSpPr>
        <p:spPr>
          <a:xfrm>
            <a:off x="6643889" y="3496008"/>
            <a:ext cx="4934755" cy="2799513"/>
          </a:xfrm>
          <a:prstGeom prst="rect">
            <a:avLst/>
          </a:prstGeom>
          <a:solidFill>
            <a:srgbClr val="FFF1A4"/>
          </a:solidFill>
          <a:ln w="38100">
            <a:noFill/>
            <a:prstDash val="lgDash"/>
          </a:ln>
        </p:spPr>
        <p:txBody>
          <a:bodyPr wrap="square" lIns="360000" tIns="360000" rIns="360000" bIns="432000" rtlCol="0">
            <a:spAutoFit/>
          </a:bodyPr>
          <a:lstStyle/>
          <a:p>
            <a:pPr>
              <a:lnSpc>
                <a:spcPct val="110000"/>
              </a:lnSpc>
              <a:buClr>
                <a:srgbClr val="DE6420"/>
              </a:buClr>
            </a:pPr>
            <a:r>
              <a:rPr lang="en-NZ" sz="2400" b="1" dirty="0">
                <a:solidFill>
                  <a:srgbClr val="2523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roles do teachers, teacher aides, families, whānau and students play in the IEP process at your school?</a:t>
            </a:r>
          </a:p>
        </p:txBody>
      </p:sp>
    </p:spTree>
    <p:extLst>
      <p:ext uri="{BB962C8B-B14F-4D97-AF65-F5344CB8AC3E}">
        <p14:creationId xmlns:p14="http://schemas.microsoft.com/office/powerpoint/2010/main" val="909589816"/>
      </p:ext>
    </p:extLst>
  </p:cSld>
  <p:clrMapOvr>
    <a:masterClrMapping/>
  </p:clrMapOvr>
  <p:transition spd="slow" advClick="0" advTm="3374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60000" y="428278"/>
            <a:ext cx="5113700" cy="1028774"/>
          </a:xfrm>
        </p:spPr>
        <p:txBody>
          <a:bodyPr>
            <a:noAutofit/>
          </a:bodyPr>
          <a:lstStyle/>
          <a:p>
            <a:r>
              <a:rPr lang="en-NZ" dirty="0">
                <a:latin typeface="Arial" panose="020B0604020202020204" pitchFamily="34" charset="0"/>
                <a:cs typeface="Arial" panose="020B0604020202020204" pitchFamily="34" charset="0"/>
              </a:rPr>
              <a:t>Give students a say in their learning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60000" y="1457052"/>
            <a:ext cx="5228000" cy="4954940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Effective teachers involve students in decisions about their learning.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Participating in their IEP gives students a say in their learning. It can build motivation, confidence and independence.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4400" y="0"/>
            <a:ext cx="6197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504152"/>
      </p:ext>
    </p:extLst>
  </p:cSld>
  <p:clrMapOvr>
    <a:masterClrMapping/>
  </p:clrMapOvr>
  <p:transition spd="slow" advClick="0" advTm="4038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dirty="0">
                <a:latin typeface="Arial" panose="020B0604020202020204" pitchFamily="34" charset="0"/>
                <a:cs typeface="Arial" panose="020B0604020202020204" pitchFamily="34" charset="0"/>
              </a:rPr>
              <a:t>Students participating in their IEP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60000" y="1620000"/>
            <a:ext cx="5383977" cy="4716000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Means different things for different students:</a:t>
            </a:r>
          </a:p>
          <a:p>
            <a:pPr marL="457200" lvl="1" indent="-457200">
              <a:buClr>
                <a:schemeClr val="accent2">
                  <a:lumMod val="75000"/>
                </a:schemeClr>
              </a:buClr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taking part in conversations and meetings</a:t>
            </a:r>
          </a:p>
          <a:p>
            <a:pPr marL="457200" lvl="1" indent="-457200">
              <a:buClr>
                <a:schemeClr val="accent2">
                  <a:lumMod val="75000"/>
                </a:schemeClr>
              </a:buClr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using assistive technology</a:t>
            </a:r>
          </a:p>
          <a:p>
            <a:pPr marL="457200" lvl="1" indent="-457200">
              <a:buClr>
                <a:schemeClr val="accent2">
                  <a:lumMod val="75000"/>
                </a:schemeClr>
              </a:buClr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writing or recording 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ideas</a:t>
            </a:r>
          </a:p>
          <a:p>
            <a:pPr marL="457200" lvl="1" indent="-457200">
              <a:buClr>
                <a:schemeClr val="accent2">
                  <a:lumMod val="75000"/>
                </a:schemeClr>
              </a:buClr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family, whānau and peers  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providing information.</a:t>
            </a:r>
          </a:p>
        </p:txBody>
      </p:sp>
      <p:sp>
        <p:nvSpPr>
          <p:cNvPr id="7" name="object 2"/>
          <p:cNvSpPr/>
          <p:nvPr/>
        </p:nvSpPr>
        <p:spPr>
          <a:xfrm>
            <a:off x="6496334" y="3617004"/>
            <a:ext cx="5301902" cy="2831060"/>
          </a:xfrm>
          <a:prstGeom prst="rect">
            <a:avLst/>
          </a:prstGeom>
          <a:solidFill>
            <a:srgbClr val="FFF1A4"/>
          </a:solidFill>
          <a:ln w="38100">
            <a:noFill/>
            <a:prstDash val="lgDash"/>
          </a:ln>
        </p:spPr>
        <p:txBody>
          <a:bodyPr wrap="square" lIns="360000" tIns="360000" rIns="360000" bIns="360000" rtlCol="0">
            <a:spAutoFit/>
          </a:bodyPr>
          <a:lstStyle/>
          <a:p>
            <a:pPr>
              <a:lnSpc>
                <a:spcPct val="110000"/>
              </a:lnSpc>
              <a:buClr>
                <a:srgbClr val="DE6420"/>
              </a:buClr>
            </a:pPr>
            <a:r>
              <a:rPr lang="en-NZ" sz="2400" b="1" dirty="0">
                <a:solidFill>
                  <a:srgbClr val="2523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what ways do students participate in the IEP process at your school? What ideas do you have for increasing their participation?</a:t>
            </a:r>
          </a:p>
        </p:txBody>
      </p:sp>
    </p:spTree>
    <p:extLst>
      <p:ext uri="{BB962C8B-B14F-4D97-AF65-F5344CB8AC3E}">
        <p14:creationId xmlns:p14="http://schemas.microsoft.com/office/powerpoint/2010/main" val="2023141750"/>
      </p:ext>
    </p:extLst>
  </p:cSld>
  <p:clrMapOvr>
    <a:masterClrMapping/>
  </p:clrMapOvr>
  <p:transition spd="slow" advClick="0" advTm="2871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27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4"/>
          <p:cNvSpPr>
            <a:spLocks noGrp="1"/>
          </p:cNvSpPr>
          <p:nvPr>
            <p:ph type="title"/>
          </p:nvPr>
        </p:nvSpPr>
        <p:spPr>
          <a:xfrm>
            <a:off x="360000" y="222214"/>
            <a:ext cx="5462391" cy="576000"/>
          </a:xfrm>
        </p:spPr>
        <p:txBody>
          <a:bodyPr>
            <a:normAutofit fontScale="90000"/>
          </a:bodyPr>
          <a:lstStyle/>
          <a:p>
            <a:r>
              <a:rPr lang="en-NZ" dirty="0">
                <a:latin typeface="Arial" panose="020B0604020202020204" pitchFamily="34" charset="0"/>
                <a:cs typeface="Arial" panose="020B0604020202020204" pitchFamily="34" charset="0"/>
              </a:rPr>
              <a:t>Students participating in their IEP</a:t>
            </a:r>
          </a:p>
        </p:txBody>
      </p:sp>
      <p:sp>
        <p:nvSpPr>
          <p:cNvPr id="9" name="Content Placeholder 7"/>
          <p:cNvSpPr>
            <a:spLocks noGrp="1"/>
          </p:cNvSpPr>
          <p:nvPr>
            <p:ph idx="1"/>
          </p:nvPr>
        </p:nvSpPr>
        <p:spPr>
          <a:xfrm>
            <a:off x="360000" y="1250988"/>
            <a:ext cx="5482000" cy="4954940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It’s not just about what happens at IEP meetings.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Students need access to their IEPs in a format that works for them:</a:t>
            </a:r>
          </a:p>
          <a:p>
            <a:pPr marL="457200" lvl="1" indent="-45720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written in the everyday language of the student</a:t>
            </a:r>
          </a:p>
          <a:p>
            <a:pPr marL="457200" lvl="1" indent="-45720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represented visually using pictures or symbols</a:t>
            </a:r>
          </a:p>
          <a:p>
            <a:pPr marL="457200" lvl="1" indent="-45720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 an audio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recording</a:t>
            </a:r>
          </a:p>
          <a:p>
            <a:pPr marL="457200" lvl="1" indent="-45720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accessed on a device.</a:t>
            </a:r>
          </a:p>
          <a:p>
            <a:pPr lvl="1"/>
            <a:endParaRPr lang="en-US" dirty="0"/>
          </a:p>
        </p:txBody>
      </p:sp>
      <p:sp>
        <p:nvSpPr>
          <p:cNvPr id="10" name="object 2"/>
          <p:cNvSpPr/>
          <p:nvPr/>
        </p:nvSpPr>
        <p:spPr>
          <a:xfrm>
            <a:off x="6577643" y="3625544"/>
            <a:ext cx="5195257" cy="2831060"/>
          </a:xfrm>
          <a:prstGeom prst="rect">
            <a:avLst/>
          </a:prstGeom>
          <a:solidFill>
            <a:srgbClr val="FFF1A4"/>
          </a:solidFill>
          <a:ln w="38100">
            <a:noFill/>
            <a:prstDash val="lgDash"/>
          </a:ln>
        </p:spPr>
        <p:txBody>
          <a:bodyPr wrap="square" lIns="360000" tIns="360000" rIns="360000" bIns="432000" rtlCol="0">
            <a:spAutoFit/>
          </a:bodyPr>
          <a:lstStyle/>
          <a:p>
            <a:pPr>
              <a:lnSpc>
                <a:spcPct val="110000"/>
              </a:lnSpc>
              <a:buClr>
                <a:srgbClr val="DE6420"/>
              </a:buClr>
            </a:pPr>
            <a:r>
              <a:rPr lang="en-NZ" sz="2400" b="1" dirty="0">
                <a:solidFill>
                  <a:srgbClr val="2523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you think students at your school feel like they own their IEPs? How could you share their IEPs with them to build ownership?</a:t>
            </a:r>
          </a:p>
        </p:txBody>
      </p:sp>
    </p:spTree>
    <p:extLst>
      <p:ext uri="{BB962C8B-B14F-4D97-AF65-F5344CB8AC3E}">
        <p14:creationId xmlns:p14="http://schemas.microsoft.com/office/powerpoint/2010/main" val="913669665"/>
      </p:ext>
    </p:extLst>
  </p:cSld>
  <p:clrMapOvr>
    <a:masterClrMapping/>
  </p:clrMapOvr>
  <p:transition spd="slow" advClick="0" advTm="2871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1208</TotalTime>
  <Words>435</Words>
  <Application>Microsoft Office PowerPoint</Application>
  <PresentationFormat>Widescreen</PresentationFormat>
  <Paragraphs>53</Paragraphs>
  <Slides>11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Gotham Bold</vt:lpstr>
      <vt:lpstr>Gotham Book</vt:lpstr>
      <vt:lpstr>Pakiwaituhi</vt:lpstr>
      <vt:lpstr>Office Theme</vt:lpstr>
      <vt:lpstr>PowerPoint Presentation</vt:lpstr>
      <vt:lpstr>Introducing the module</vt:lpstr>
      <vt:lpstr>Why this module?</vt:lpstr>
      <vt:lpstr>What is an IEP?</vt:lpstr>
      <vt:lpstr>IEP goals</vt:lpstr>
      <vt:lpstr>Who does what in the IEP process?</vt:lpstr>
      <vt:lpstr>Give students a say in their learning</vt:lpstr>
      <vt:lpstr>Students participating in their IEP</vt:lpstr>
      <vt:lpstr>Students participating in their IEP</vt:lpstr>
      <vt:lpstr>Students who don’t have an IEP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Anna.Kelly</dc:creator>
  <cp:lastModifiedBy>Sarah Wilson</cp:lastModifiedBy>
  <cp:revision>107</cp:revision>
  <cp:lastPrinted>2016-08-01T02:48:47Z</cp:lastPrinted>
  <dcterms:created xsi:type="dcterms:W3CDTF">2016-05-23T23:40:38Z</dcterms:created>
  <dcterms:modified xsi:type="dcterms:W3CDTF">2017-01-18T01:04:09Z</dcterms:modified>
</cp:coreProperties>
</file>